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72" r:id="rId3"/>
    <p:sldId id="373" r:id="rId4"/>
    <p:sldId id="374" r:id="rId5"/>
    <p:sldId id="375" r:id="rId6"/>
    <p:sldId id="371" r:id="rId7"/>
    <p:sldId id="377" r:id="rId8"/>
    <p:sldId id="376" r:id="rId9"/>
    <p:sldId id="379" r:id="rId10"/>
    <p:sldId id="378" r:id="rId11"/>
    <p:sldId id="370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Bold" panose="02000000000000000000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19:53:28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0 1 7828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4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49.png"/><Relationship Id="rId10" Type="http://schemas.openxmlformats.org/officeDocument/2006/relationships/image" Target="../media/image10.png"/><Relationship Id="rId19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" Type="http://schemas.openxmlformats.org/officeDocument/2006/relationships/image" Target="../media/image3.svg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8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36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39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38.png"/><Relationship Id="rId10" Type="http://schemas.openxmlformats.org/officeDocument/2006/relationships/image" Target="../media/image10.png"/><Relationship Id="rId19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41.png"/><Relationship Id="rId3" Type="http://schemas.openxmlformats.org/officeDocument/2006/relationships/image" Target="../media/image3.svg"/><Relationship Id="rId21" Type="http://schemas.openxmlformats.org/officeDocument/2006/relationships/customXml" Target="../ink/ink1.xml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45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24" Type="http://schemas.openxmlformats.org/officeDocument/2006/relationships/image" Target="../media/image44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23" Type="http://schemas.openxmlformats.org/officeDocument/2006/relationships/image" Target="../media/image43.png"/><Relationship Id="rId10" Type="http://schemas.openxmlformats.org/officeDocument/2006/relationships/image" Target="../media/image11.png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8327"/>
            <a:ext cx="18727309" cy="13979469"/>
          </a:xfrm>
          <a:custGeom>
            <a:avLst/>
            <a:gdLst/>
            <a:ahLst/>
            <a:cxnLst/>
            <a:rect l="l" t="t" r="r" b="b"/>
            <a:pathLst>
              <a:path w="18727309" h="13979469">
                <a:moveTo>
                  <a:pt x="0" y="0"/>
                </a:moveTo>
                <a:lnTo>
                  <a:pt x="18727309" y="0"/>
                </a:lnTo>
                <a:lnTo>
                  <a:pt x="18727309" y="13979469"/>
                </a:lnTo>
                <a:lnTo>
                  <a:pt x="0" y="13979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t="-17821" b="-17821"/>
            </a:stretch>
          </a:blipFill>
        </p:spPr>
        <p:txBody>
          <a:bodyPr/>
          <a:lstStyle/>
          <a:p>
            <a:endParaRPr lang="es-MX" dirty="0"/>
          </a:p>
        </p:txBody>
      </p:sp>
      <p:grpSp>
        <p:nvGrpSpPr>
          <p:cNvPr id="3" name="Group 3"/>
          <p:cNvGrpSpPr/>
          <p:nvPr/>
        </p:nvGrpSpPr>
        <p:grpSpPr>
          <a:xfrm>
            <a:off x="75721" y="-85381"/>
            <a:ext cx="14418546" cy="2173531"/>
            <a:chOff x="0" y="0"/>
            <a:chExt cx="19224728" cy="2898041"/>
          </a:xfrm>
        </p:grpSpPr>
        <p:sp>
          <p:nvSpPr>
            <p:cNvPr id="4" name="TextBox 4"/>
            <p:cNvSpPr txBox="1"/>
            <p:nvPr/>
          </p:nvSpPr>
          <p:spPr>
            <a:xfrm>
              <a:off x="51940" y="472109"/>
              <a:ext cx="19172788" cy="1247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36"/>
                </a:lnSpc>
              </a:pPr>
              <a:r>
                <a:rPr lang="en-US" sz="6397" spc="31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7179"/>
              <a:ext cx="19172788" cy="967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1"/>
                </a:lnSpc>
              </a:pPr>
              <a:r>
                <a:rPr lang="en-US" sz="4050" spc="486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781907" y="1805989"/>
              <a:ext cx="3890145" cy="1042361"/>
            </a:xfrm>
            <a:prstGeom prst="line">
              <a:avLst/>
            </a:prstGeom>
            <a:ln w="102887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4672052" y="2846598"/>
              <a:ext cx="13622854" cy="0"/>
            </a:xfrm>
            <a:prstGeom prst="line">
              <a:avLst/>
            </a:prstGeom>
            <a:ln w="102887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728682" y="0"/>
              <a:ext cx="0" cy="1802123"/>
            </a:xfrm>
            <a:prstGeom prst="line">
              <a:avLst/>
            </a:prstGeom>
            <a:ln w="102887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9" name="Freeform 9"/>
          <p:cNvSpPr/>
          <p:nvPr/>
        </p:nvSpPr>
        <p:spPr>
          <a:xfrm rot="-837115">
            <a:off x="14060825" y="62172"/>
            <a:ext cx="2616876" cy="2126807"/>
          </a:xfrm>
          <a:custGeom>
            <a:avLst/>
            <a:gdLst/>
            <a:ahLst/>
            <a:cxnLst/>
            <a:rect l="l" t="t" r="r" b="b"/>
            <a:pathLst>
              <a:path w="2616876" h="2126807">
                <a:moveTo>
                  <a:pt x="0" y="0"/>
                </a:moveTo>
                <a:lnTo>
                  <a:pt x="2616876" y="0"/>
                </a:lnTo>
                <a:lnTo>
                  <a:pt x="2616876" y="2126807"/>
                </a:lnTo>
                <a:lnTo>
                  <a:pt x="0" y="2126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9746430" y="2568450"/>
            <a:ext cx="1675756" cy="1244847"/>
          </a:xfrm>
          <a:custGeom>
            <a:avLst/>
            <a:gdLst/>
            <a:ahLst/>
            <a:cxnLst/>
            <a:rect l="l" t="t" r="r" b="b"/>
            <a:pathLst>
              <a:path w="1675756" h="1244847">
                <a:moveTo>
                  <a:pt x="0" y="0"/>
                </a:moveTo>
                <a:lnTo>
                  <a:pt x="1675756" y="0"/>
                </a:lnTo>
                <a:lnTo>
                  <a:pt x="1675756" y="1244848"/>
                </a:lnTo>
                <a:lnTo>
                  <a:pt x="0" y="1244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6565689" y="8899778"/>
            <a:ext cx="1387222" cy="1387222"/>
          </a:xfrm>
          <a:custGeom>
            <a:avLst/>
            <a:gdLst/>
            <a:ahLst/>
            <a:cxnLst/>
            <a:rect l="l" t="t" r="r" b="b"/>
            <a:pathLst>
              <a:path w="1387222" h="1387222">
                <a:moveTo>
                  <a:pt x="0" y="0"/>
                </a:moveTo>
                <a:lnTo>
                  <a:pt x="1387222" y="0"/>
                </a:lnTo>
                <a:lnTo>
                  <a:pt x="1387222" y="1387222"/>
                </a:lnTo>
                <a:lnTo>
                  <a:pt x="0" y="1387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75721" y="1963658"/>
            <a:ext cx="2226280" cy="1264604"/>
          </a:xfrm>
          <a:custGeom>
            <a:avLst/>
            <a:gdLst/>
            <a:ahLst/>
            <a:cxnLst/>
            <a:rect l="l" t="t" r="r" b="b"/>
            <a:pathLst>
              <a:path w="2226280" h="1264604">
                <a:moveTo>
                  <a:pt x="0" y="0"/>
                </a:moveTo>
                <a:lnTo>
                  <a:pt x="2226280" y="0"/>
                </a:lnTo>
                <a:lnTo>
                  <a:pt x="2226280" y="1264604"/>
                </a:lnTo>
                <a:lnTo>
                  <a:pt x="0" y="1264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14596433" y="5789480"/>
            <a:ext cx="3077147" cy="891708"/>
          </a:xfrm>
          <a:custGeom>
            <a:avLst/>
            <a:gdLst/>
            <a:ahLst/>
            <a:cxnLst/>
            <a:rect l="l" t="t" r="r" b="b"/>
            <a:pathLst>
              <a:path w="3077147" h="891708">
                <a:moveTo>
                  <a:pt x="0" y="0"/>
                </a:moveTo>
                <a:lnTo>
                  <a:pt x="3077147" y="0"/>
                </a:lnTo>
                <a:lnTo>
                  <a:pt x="3077147" y="891708"/>
                </a:lnTo>
                <a:lnTo>
                  <a:pt x="0" y="89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356026" y="9211321"/>
            <a:ext cx="2633935" cy="1054503"/>
          </a:xfrm>
          <a:custGeom>
            <a:avLst/>
            <a:gdLst/>
            <a:ahLst/>
            <a:cxnLst/>
            <a:rect l="l" t="t" r="r" b="b"/>
            <a:pathLst>
              <a:path w="2633935" h="1054503">
                <a:moveTo>
                  <a:pt x="0" y="0"/>
                </a:moveTo>
                <a:lnTo>
                  <a:pt x="2633935" y="0"/>
                </a:lnTo>
                <a:lnTo>
                  <a:pt x="2633935" y="1054503"/>
                </a:lnTo>
                <a:lnTo>
                  <a:pt x="0" y="10545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1763942" y="2473081"/>
            <a:ext cx="2489827" cy="918469"/>
          </a:xfrm>
          <a:custGeom>
            <a:avLst/>
            <a:gdLst/>
            <a:ahLst/>
            <a:cxnLst/>
            <a:rect l="l" t="t" r="r" b="b"/>
            <a:pathLst>
              <a:path w="2489827" h="918469">
                <a:moveTo>
                  <a:pt x="0" y="0"/>
                </a:moveTo>
                <a:lnTo>
                  <a:pt x="2489827" y="0"/>
                </a:lnTo>
                <a:lnTo>
                  <a:pt x="2489827" y="918470"/>
                </a:lnTo>
                <a:lnTo>
                  <a:pt x="0" y="918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4844030" y="3984788"/>
            <a:ext cx="3108881" cy="1351267"/>
          </a:xfrm>
          <a:custGeom>
            <a:avLst/>
            <a:gdLst/>
            <a:ahLst/>
            <a:cxnLst/>
            <a:rect l="l" t="t" r="r" b="b"/>
            <a:pathLst>
              <a:path w="3108881" h="1351267">
                <a:moveTo>
                  <a:pt x="0" y="0"/>
                </a:moveTo>
                <a:lnTo>
                  <a:pt x="3108881" y="0"/>
                </a:lnTo>
                <a:lnTo>
                  <a:pt x="3108881" y="1351267"/>
                </a:lnTo>
                <a:lnTo>
                  <a:pt x="0" y="13512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6874486" y="2260500"/>
            <a:ext cx="1195669" cy="1343633"/>
          </a:xfrm>
          <a:custGeom>
            <a:avLst/>
            <a:gdLst/>
            <a:ahLst/>
            <a:cxnLst/>
            <a:rect l="l" t="t" r="r" b="b"/>
            <a:pathLst>
              <a:path w="1195669" h="1343633">
                <a:moveTo>
                  <a:pt x="0" y="0"/>
                </a:moveTo>
                <a:lnTo>
                  <a:pt x="1195669" y="0"/>
                </a:lnTo>
                <a:lnTo>
                  <a:pt x="1195669" y="1343632"/>
                </a:lnTo>
                <a:lnTo>
                  <a:pt x="0" y="1343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4797796" y="2396960"/>
            <a:ext cx="1616786" cy="1416338"/>
          </a:xfrm>
          <a:custGeom>
            <a:avLst/>
            <a:gdLst/>
            <a:ahLst/>
            <a:cxnLst/>
            <a:rect l="l" t="t" r="r" b="b"/>
            <a:pathLst>
              <a:path w="1616786" h="1416338">
                <a:moveTo>
                  <a:pt x="0" y="0"/>
                </a:moveTo>
                <a:lnTo>
                  <a:pt x="1616786" y="0"/>
                </a:lnTo>
                <a:lnTo>
                  <a:pt x="1616786" y="1416338"/>
                </a:lnTo>
                <a:lnTo>
                  <a:pt x="0" y="1416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424783" y="4393175"/>
            <a:ext cx="1528157" cy="1500650"/>
          </a:xfrm>
          <a:custGeom>
            <a:avLst/>
            <a:gdLst/>
            <a:ahLst/>
            <a:cxnLst/>
            <a:rect l="l" t="t" r="r" b="b"/>
            <a:pathLst>
              <a:path w="1528157" h="1500650">
                <a:moveTo>
                  <a:pt x="0" y="0"/>
                </a:moveTo>
                <a:lnTo>
                  <a:pt x="1528157" y="0"/>
                </a:lnTo>
                <a:lnTo>
                  <a:pt x="1528157" y="1500650"/>
                </a:lnTo>
                <a:lnTo>
                  <a:pt x="0" y="15006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14268487" y="2328862"/>
            <a:ext cx="3733040" cy="960602"/>
          </a:xfrm>
          <a:custGeom>
            <a:avLst/>
            <a:gdLst/>
            <a:ahLst/>
            <a:cxnLst/>
            <a:rect l="l" t="t" r="r" b="b"/>
            <a:pathLst>
              <a:path w="3733040" h="960602">
                <a:moveTo>
                  <a:pt x="0" y="0"/>
                </a:moveTo>
                <a:lnTo>
                  <a:pt x="3733040" y="0"/>
                </a:lnTo>
                <a:lnTo>
                  <a:pt x="3733040" y="960601"/>
                </a:lnTo>
                <a:lnTo>
                  <a:pt x="0" y="9606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384406" y="6235334"/>
            <a:ext cx="1288587" cy="1261742"/>
          </a:xfrm>
          <a:custGeom>
            <a:avLst/>
            <a:gdLst/>
            <a:ahLst/>
            <a:cxnLst/>
            <a:rect l="l" t="t" r="r" b="b"/>
            <a:pathLst>
              <a:path w="1288587" h="1261742">
                <a:moveTo>
                  <a:pt x="0" y="0"/>
                </a:moveTo>
                <a:lnTo>
                  <a:pt x="1288588" y="0"/>
                </a:lnTo>
                <a:lnTo>
                  <a:pt x="1288588" y="1261742"/>
                </a:lnTo>
                <a:lnTo>
                  <a:pt x="0" y="126174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2989961" y="2509495"/>
            <a:ext cx="848003" cy="1450086"/>
          </a:xfrm>
          <a:custGeom>
            <a:avLst/>
            <a:gdLst/>
            <a:ahLst/>
            <a:cxnLst/>
            <a:rect l="l" t="t" r="r" b="b"/>
            <a:pathLst>
              <a:path w="848003" h="1450086">
                <a:moveTo>
                  <a:pt x="0" y="0"/>
                </a:moveTo>
                <a:lnTo>
                  <a:pt x="848004" y="0"/>
                </a:lnTo>
                <a:lnTo>
                  <a:pt x="848004" y="1450086"/>
                </a:lnTo>
                <a:lnTo>
                  <a:pt x="0" y="145008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 rot="-98186">
            <a:off x="16417537" y="6885272"/>
            <a:ext cx="1354679" cy="1354679"/>
          </a:xfrm>
          <a:custGeom>
            <a:avLst/>
            <a:gdLst/>
            <a:ahLst/>
            <a:cxnLst/>
            <a:rect l="l" t="t" r="r" b="b"/>
            <a:pathLst>
              <a:path w="1354679" h="1354679">
                <a:moveTo>
                  <a:pt x="0" y="0"/>
                </a:moveTo>
                <a:lnTo>
                  <a:pt x="1354680" y="0"/>
                </a:lnTo>
                <a:lnTo>
                  <a:pt x="1354680" y="1354679"/>
                </a:lnTo>
                <a:lnTo>
                  <a:pt x="0" y="135467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565219" y="8145014"/>
            <a:ext cx="2215549" cy="630441"/>
          </a:xfrm>
          <a:custGeom>
            <a:avLst/>
            <a:gdLst/>
            <a:ahLst/>
            <a:cxnLst/>
            <a:rect l="l" t="t" r="r" b="b"/>
            <a:pathLst>
              <a:path w="2215549" h="630441">
                <a:moveTo>
                  <a:pt x="0" y="0"/>
                </a:moveTo>
                <a:lnTo>
                  <a:pt x="2215549" y="0"/>
                </a:lnTo>
                <a:lnTo>
                  <a:pt x="2215549" y="630440"/>
                </a:lnTo>
                <a:lnTo>
                  <a:pt x="0" y="63044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B5A48D-FBCC-8ECE-ED1D-BC28E805489D}"/>
              </a:ext>
            </a:extLst>
          </p:cNvPr>
          <p:cNvSpPr txBox="1"/>
          <p:nvPr/>
        </p:nvSpPr>
        <p:spPr>
          <a:xfrm>
            <a:off x="5066103" y="8559539"/>
            <a:ext cx="79783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/>
              <a:t>Miguel de Jesús González Martínez</a:t>
            </a:r>
          </a:p>
          <a:p>
            <a:pPr algn="ctr"/>
            <a:r>
              <a:rPr lang="es-MX" sz="3200" b="1" dirty="0"/>
              <a:t>mjgm.física@ciencias.unam.mx</a:t>
            </a:r>
          </a:p>
        </p:txBody>
      </p:sp>
      <p:sp>
        <p:nvSpPr>
          <p:cNvPr id="26" name="Google Shape;294;g2920c9d299c_0_0">
            <a:extLst>
              <a:ext uri="{FF2B5EF4-FFF2-40B4-BE49-F238E27FC236}">
                <a16:creationId xmlns:a16="http://schemas.microsoft.com/office/drawing/2014/main" id="{E9BF8E6C-D206-47F2-CCF9-EEFB4EA92C2E}"/>
              </a:ext>
            </a:extLst>
          </p:cNvPr>
          <p:cNvSpPr txBox="1"/>
          <p:nvPr/>
        </p:nvSpPr>
        <p:spPr>
          <a:xfrm>
            <a:off x="3490214" y="5053867"/>
            <a:ext cx="10516080" cy="223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¿</a:t>
            </a:r>
            <a:r>
              <a:rPr lang="en-US" sz="6600" b="1" dirty="0" err="1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Cómo</a:t>
            </a:r>
            <a:r>
              <a:rPr lang="en-US" sz="6600" b="1" dirty="0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600" b="1" dirty="0" err="1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iniciar</a:t>
            </a:r>
            <a:r>
              <a:rPr lang="en-US" sz="6600" b="1" dirty="0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600" b="1" dirty="0" err="1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sz="6600" b="1" dirty="0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600" b="1" dirty="0" err="1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los</a:t>
            </a:r>
            <a:r>
              <a:rPr lang="en-US" sz="6600" b="1" dirty="0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600" b="1" dirty="0" err="1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algoritmos</a:t>
            </a:r>
            <a:r>
              <a:rPr lang="en-US" sz="6600" b="1" dirty="0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600" b="1" dirty="0" err="1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cuánticos</a:t>
            </a:r>
            <a:r>
              <a:rPr lang="en-US" sz="6600" b="1" dirty="0">
                <a:solidFill>
                  <a:srgbClr val="6929C4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3960596" y="9619523"/>
            <a:ext cx="977501" cy="360589"/>
          </a:xfrm>
          <a:custGeom>
            <a:avLst/>
            <a:gdLst/>
            <a:ahLst/>
            <a:cxnLst/>
            <a:rect l="l" t="t" r="r" b="b"/>
            <a:pathLst>
              <a:path w="977501" h="360589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BA903C9-D53C-6536-74D5-824B79D83530}"/>
              </a:ext>
            </a:extLst>
          </p:cNvPr>
          <p:cNvSpPr txBox="1"/>
          <p:nvPr/>
        </p:nvSpPr>
        <p:spPr>
          <a:xfrm>
            <a:off x="500140" y="2494842"/>
            <a:ext cx="13531848" cy="648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s-MX" sz="4400" dirty="0">
                <a:latin typeface="Roboto"/>
              </a:rPr>
              <a:t>3.  Simulaciones cuánticas (ecuación de Schr</a:t>
            </a:r>
            <a:r>
              <a:rPr lang="es-MX" sz="4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ö</a:t>
            </a:r>
            <a:r>
              <a:rPr lang="es-MX" sz="4400" dirty="0">
                <a:latin typeface="Roboto"/>
              </a:rPr>
              <a:t>dinger)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BE0C5016-92E1-82D4-F47A-6CC75D3A227C}"/>
              </a:ext>
            </a:extLst>
          </p:cNvPr>
          <p:cNvSpPr txBox="1"/>
          <p:nvPr/>
        </p:nvSpPr>
        <p:spPr>
          <a:xfrm>
            <a:off x="798639" y="3024090"/>
            <a:ext cx="7372307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200" dirty="0" err="1">
                <a:solidFill>
                  <a:srgbClr val="6929C4"/>
                </a:solidFill>
                <a:latin typeface="Roboto"/>
              </a:rPr>
              <a:t>Postulados</a:t>
            </a:r>
            <a:r>
              <a:rPr lang="en-US" sz="3200" dirty="0">
                <a:solidFill>
                  <a:srgbClr val="6929C4"/>
                </a:solidFill>
                <a:latin typeface="Roboto"/>
              </a:rPr>
              <a:t> de la </a:t>
            </a:r>
            <a:r>
              <a:rPr lang="en-US" sz="3200" dirty="0" err="1">
                <a:solidFill>
                  <a:srgbClr val="6929C4"/>
                </a:solidFill>
                <a:latin typeface="Roboto"/>
              </a:rPr>
              <a:t>mecánica</a:t>
            </a:r>
            <a:r>
              <a:rPr lang="en-US" sz="32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6929C4"/>
                </a:solidFill>
                <a:latin typeface="Roboto"/>
              </a:rPr>
              <a:t>cuántica</a:t>
            </a:r>
            <a:endParaRPr lang="en-US" sz="3200" dirty="0">
              <a:solidFill>
                <a:srgbClr val="6929C4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47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3960596" y="9619523"/>
            <a:ext cx="977501" cy="360589"/>
          </a:xfrm>
          <a:custGeom>
            <a:avLst/>
            <a:gdLst/>
            <a:ahLst/>
            <a:cxnLst/>
            <a:rect l="l" t="t" r="r" b="b"/>
            <a:pathLst>
              <a:path w="977501" h="360589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15E8688-318D-1A96-775B-5E323A4D9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26" y="2342373"/>
            <a:ext cx="10122898" cy="708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9ECA3CE5-6EAA-AB68-9D43-029CDFE7C12C}"/>
              </a:ext>
            </a:extLst>
          </p:cNvPr>
          <p:cNvGrpSpPr/>
          <p:nvPr/>
        </p:nvGrpSpPr>
        <p:grpSpPr>
          <a:xfrm>
            <a:off x="29677" y="3941191"/>
            <a:ext cx="3052069" cy="3212085"/>
            <a:chOff x="-1" y="1843355"/>
            <a:chExt cx="2354263" cy="2698290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EF350E3D-C375-E3E2-A133-34D512F1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935" y="2192023"/>
              <a:ext cx="2313464" cy="1932403"/>
            </a:xfrm>
            <a:prstGeom prst="rect">
              <a:avLst/>
            </a:prstGeom>
          </p:spPr>
        </p:pic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F7F490B-DB61-F02B-6415-6A191BF512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61" t="96398" r="26768" b="-81"/>
            <a:stretch/>
          </p:blipFill>
          <p:spPr bwMode="auto">
            <a:xfrm>
              <a:off x="-1" y="4156531"/>
              <a:ext cx="2352675" cy="385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90F6C0C-19A0-1E49-36A6-28646C8868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48" t="95989" r="10541" b="476"/>
            <a:stretch/>
          </p:blipFill>
          <p:spPr bwMode="auto">
            <a:xfrm>
              <a:off x="10184" y="1843355"/>
              <a:ext cx="2344078" cy="362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3EF60BD-8937-173D-B5A1-1A56BBF889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683025" y="2750558"/>
            <a:ext cx="2058342" cy="325255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F3CBFC-5B17-DD90-36E6-72060EDD4BC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737596" y="6134100"/>
            <a:ext cx="2058342" cy="3135416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FCF3D10-360E-95C2-3863-59515D8E8305}"/>
              </a:ext>
            </a:extLst>
          </p:cNvPr>
          <p:cNvSpPr txBox="1"/>
          <p:nvPr/>
        </p:nvSpPr>
        <p:spPr>
          <a:xfrm>
            <a:off x="14923114" y="1976615"/>
            <a:ext cx="2747520" cy="650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s-MX" sz="4000" dirty="0">
                <a:solidFill>
                  <a:srgbClr val="6929C4"/>
                </a:solidFill>
                <a:latin typeface="Roboto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233973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3960596" y="9619523"/>
            <a:ext cx="977501" cy="360589"/>
          </a:xfrm>
          <a:custGeom>
            <a:avLst/>
            <a:gdLst/>
            <a:ahLst/>
            <a:cxnLst/>
            <a:rect l="l" t="t" r="r" b="b"/>
            <a:pathLst>
              <a:path w="977501" h="360589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E3665B0-3620-FEC3-750B-244BCBBB9075}"/>
              </a:ext>
            </a:extLst>
          </p:cNvPr>
          <p:cNvGrpSpPr/>
          <p:nvPr/>
        </p:nvGrpSpPr>
        <p:grpSpPr>
          <a:xfrm>
            <a:off x="5489301" y="5442518"/>
            <a:ext cx="7502038" cy="2904477"/>
            <a:chOff x="1898656" y="5768226"/>
            <a:chExt cx="6563410" cy="2621722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25E78BC-7485-46A0-6E87-29EF92162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20387" r="54287" b="35691"/>
            <a:stretch/>
          </p:blipFill>
          <p:spPr>
            <a:xfrm>
              <a:off x="4425756" y="5768226"/>
              <a:ext cx="4036310" cy="2621722"/>
            </a:xfrm>
            <a:prstGeom prst="rect">
              <a:avLst/>
            </a:prstGeom>
          </p:spPr>
        </p:pic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073776D3-5607-1535-E820-01F80D162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2574" y="6119915"/>
              <a:ext cx="1896198" cy="771722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F2EE9234-75C3-8FBD-5D51-3EB716243B9E}"/>
                </a:ext>
              </a:extLst>
            </p:cNvPr>
            <p:cNvCxnSpPr>
              <a:cxnSpLocks/>
            </p:cNvCxnSpPr>
            <p:nvPr/>
          </p:nvCxnSpPr>
          <p:spPr>
            <a:xfrm>
              <a:off x="2592574" y="7239102"/>
              <a:ext cx="1905001" cy="848158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0D547C8-6104-5FEA-89A5-EABB39F27AD0}"/>
                </a:ext>
              </a:extLst>
            </p:cNvPr>
            <p:cNvSpPr txBox="1"/>
            <p:nvPr/>
          </p:nvSpPr>
          <p:spPr>
            <a:xfrm>
              <a:off x="1898656" y="6859342"/>
              <a:ext cx="653695" cy="3333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Bits</a:t>
              </a:r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05654423-0CDC-BA72-32A4-69E4F8758E0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86684" y="3935287"/>
            <a:ext cx="5622783" cy="889480"/>
          </a:xfrm>
          <a:prstGeom prst="rect">
            <a:avLst/>
          </a:prstGeom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EFA66CA0-6257-13AC-086E-8FCC03832370}"/>
              </a:ext>
            </a:extLst>
          </p:cNvPr>
          <p:cNvSpPr txBox="1"/>
          <p:nvPr/>
        </p:nvSpPr>
        <p:spPr>
          <a:xfrm>
            <a:off x="5362443" y="2489626"/>
            <a:ext cx="6934157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s-MX" sz="4799" dirty="0">
                <a:solidFill>
                  <a:srgbClr val="6929C4"/>
                </a:solidFill>
                <a:latin typeface="Roboto"/>
              </a:rPr>
              <a:t>¿Qué es un algoritmo?</a:t>
            </a: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5552A1C1-A10D-C97B-931D-3505F46A62F5}"/>
              </a:ext>
            </a:extLst>
          </p:cNvPr>
          <p:cNvSpPr txBox="1"/>
          <p:nvPr/>
        </p:nvSpPr>
        <p:spPr>
          <a:xfrm>
            <a:off x="10483912" y="3973878"/>
            <a:ext cx="671767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ts val="5599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latin typeface="Roboto"/>
              </a:rPr>
              <a:t>Es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una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función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de n bits a m bits</a:t>
            </a:r>
          </a:p>
        </p:txBody>
      </p:sp>
    </p:spTree>
    <p:extLst>
      <p:ext uri="{BB962C8B-B14F-4D97-AF65-F5344CB8AC3E}">
        <p14:creationId xmlns:p14="http://schemas.microsoft.com/office/powerpoint/2010/main" val="352441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3960596" y="9619523"/>
            <a:ext cx="977501" cy="360589"/>
          </a:xfrm>
          <a:custGeom>
            <a:avLst/>
            <a:gdLst/>
            <a:ahLst/>
            <a:cxnLst/>
            <a:rect l="l" t="t" r="r" b="b"/>
            <a:pathLst>
              <a:path w="977501" h="360589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739FFB7-4BB0-5A0A-6126-4237DE256E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8147" y="4100535"/>
            <a:ext cx="6913920" cy="4514244"/>
          </a:xfrm>
          <a:prstGeom prst="rect">
            <a:avLst/>
          </a:prstGeom>
        </p:spPr>
      </p:pic>
      <p:sp>
        <p:nvSpPr>
          <p:cNvPr id="31" name="TextBox 12">
            <a:extLst>
              <a:ext uri="{FF2B5EF4-FFF2-40B4-BE49-F238E27FC236}">
                <a16:creationId xmlns:a16="http://schemas.microsoft.com/office/drawing/2014/main" id="{B26037DA-BAA3-56AC-FC63-CA5B747C1AD2}"/>
              </a:ext>
            </a:extLst>
          </p:cNvPr>
          <p:cNvSpPr txBox="1"/>
          <p:nvPr/>
        </p:nvSpPr>
        <p:spPr>
          <a:xfrm>
            <a:off x="281179" y="2622724"/>
            <a:ext cx="9701021" cy="637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4000" dirty="0">
                <a:solidFill>
                  <a:srgbClr val="6929C4"/>
                </a:solidFill>
                <a:latin typeface="Roboto"/>
              </a:rPr>
              <a:t>Una </a:t>
            </a:r>
            <a:r>
              <a:rPr lang="en-US" sz="4000" dirty="0" err="1">
                <a:solidFill>
                  <a:srgbClr val="6929C4"/>
                </a:solidFill>
                <a:latin typeface="Roboto"/>
              </a:rPr>
              <a:t>computadora</a:t>
            </a:r>
            <a:r>
              <a:rPr lang="en-US" sz="40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4000" dirty="0" err="1">
                <a:solidFill>
                  <a:srgbClr val="6929C4"/>
                </a:solidFill>
                <a:latin typeface="Roboto"/>
              </a:rPr>
              <a:t>clásica</a:t>
            </a:r>
            <a:r>
              <a:rPr lang="en-US" sz="40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4000" dirty="0" err="1">
                <a:solidFill>
                  <a:srgbClr val="6929C4"/>
                </a:solidFill>
                <a:latin typeface="Roboto"/>
              </a:rPr>
              <a:t>probabilística</a:t>
            </a:r>
            <a:endParaRPr lang="en-US" sz="4000" dirty="0">
              <a:solidFill>
                <a:srgbClr val="6929C4"/>
              </a:solidFill>
              <a:latin typeface="Roboto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6D6F50C7-2F47-9B51-BB23-93495C90A88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78424" y="5273845"/>
            <a:ext cx="4726145" cy="625715"/>
          </a:xfrm>
          <a:prstGeom prst="rect">
            <a:avLst/>
          </a:prstGeom>
        </p:spPr>
      </p:pic>
      <p:sp>
        <p:nvSpPr>
          <p:cNvPr id="35" name="TextBox 3">
            <a:extLst>
              <a:ext uri="{FF2B5EF4-FFF2-40B4-BE49-F238E27FC236}">
                <a16:creationId xmlns:a16="http://schemas.microsoft.com/office/drawing/2014/main" id="{4797FC58-3213-E3F3-5B14-40A800F273A7}"/>
              </a:ext>
            </a:extLst>
          </p:cNvPr>
          <p:cNvSpPr txBox="1"/>
          <p:nvPr/>
        </p:nvSpPr>
        <p:spPr>
          <a:xfrm>
            <a:off x="10782661" y="3425844"/>
            <a:ext cx="6717672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55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Es </a:t>
            </a:r>
            <a:r>
              <a:rPr lang="en-US" sz="2400" dirty="0" err="1">
                <a:solidFill>
                  <a:srgbClr val="000000"/>
                </a:solidFill>
                <a:latin typeface="Roboto"/>
              </a:rPr>
              <a:t>adecuado</a:t>
            </a:r>
            <a:r>
              <a:rPr lang="en-US" sz="2400" dirty="0">
                <a:solidFill>
                  <a:srgbClr val="000000"/>
                </a:solidFill>
                <a:latin typeface="Robot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Roboto"/>
              </a:rPr>
              <a:t>restringirnos</a:t>
            </a:r>
            <a:r>
              <a:rPr lang="en-US" sz="24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oboto"/>
              </a:rPr>
              <a:t>solamente</a:t>
            </a:r>
            <a:r>
              <a:rPr lang="en-US" sz="2400" dirty="0">
                <a:solidFill>
                  <a:srgbClr val="000000"/>
                </a:solidFill>
                <a:latin typeface="Roboto"/>
              </a:rPr>
              <a:t> a las </a:t>
            </a:r>
            <a:r>
              <a:rPr lang="en-US" sz="2400" dirty="0" err="1">
                <a:solidFill>
                  <a:srgbClr val="000000"/>
                </a:solidFill>
                <a:latin typeface="Roboto"/>
              </a:rPr>
              <a:t>funciones</a:t>
            </a:r>
            <a:r>
              <a:rPr lang="en-US" sz="2400" dirty="0">
                <a:solidFill>
                  <a:srgbClr val="000000"/>
                </a:solidFill>
                <a:latin typeface="Roboto"/>
              </a:rPr>
              <a:t> que van de n bits a 1 bit.</a:t>
            </a:r>
          </a:p>
        </p:txBody>
      </p:sp>
    </p:spTree>
    <p:extLst>
      <p:ext uri="{BB962C8B-B14F-4D97-AF65-F5344CB8AC3E}">
        <p14:creationId xmlns:p14="http://schemas.microsoft.com/office/powerpoint/2010/main" val="8369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3960596" y="9619523"/>
            <a:ext cx="977501" cy="360589"/>
          </a:xfrm>
          <a:custGeom>
            <a:avLst/>
            <a:gdLst/>
            <a:ahLst/>
            <a:cxnLst/>
            <a:rect l="l" t="t" r="r" b="b"/>
            <a:pathLst>
              <a:path w="977501" h="360589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DBF819-E263-BAF7-6D0B-5CE9641CF7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1766" y="4086482"/>
            <a:ext cx="5447533" cy="962616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E2AF6D67-F96B-A287-BCEF-102918DC4214}"/>
              </a:ext>
            </a:extLst>
          </p:cNvPr>
          <p:cNvSpPr txBox="1"/>
          <p:nvPr/>
        </p:nvSpPr>
        <p:spPr>
          <a:xfrm>
            <a:off x="139774" y="2715682"/>
            <a:ext cx="10452026" cy="637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4000" dirty="0">
                <a:solidFill>
                  <a:srgbClr val="6929C4"/>
                </a:solidFill>
                <a:latin typeface="Roboto"/>
              </a:rPr>
              <a:t>Un </a:t>
            </a:r>
            <a:r>
              <a:rPr lang="en-US" sz="4000" dirty="0" err="1">
                <a:solidFill>
                  <a:srgbClr val="6929C4"/>
                </a:solidFill>
                <a:latin typeface="Roboto"/>
              </a:rPr>
              <a:t>evaluador</a:t>
            </a:r>
            <a:r>
              <a:rPr lang="en-US" sz="40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4000" dirty="0" err="1">
                <a:solidFill>
                  <a:srgbClr val="6929C4"/>
                </a:solidFill>
                <a:latin typeface="Roboto"/>
              </a:rPr>
              <a:t>cuántico</a:t>
            </a:r>
            <a:r>
              <a:rPr lang="en-US" sz="4000" dirty="0">
                <a:solidFill>
                  <a:srgbClr val="6929C4"/>
                </a:solidFill>
                <a:latin typeface="Roboto"/>
              </a:rPr>
              <a:t> de </a:t>
            </a:r>
            <a:r>
              <a:rPr lang="en-US" sz="4000" dirty="0" err="1">
                <a:solidFill>
                  <a:srgbClr val="6929C4"/>
                </a:solidFill>
                <a:latin typeface="Roboto"/>
              </a:rPr>
              <a:t>funciones</a:t>
            </a:r>
            <a:r>
              <a:rPr lang="en-US" sz="40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2800" dirty="0">
                <a:solidFill>
                  <a:srgbClr val="6929C4"/>
                </a:solidFill>
                <a:latin typeface="Roboto"/>
              </a:rPr>
              <a:t>(</a:t>
            </a:r>
            <a:r>
              <a:rPr lang="en-US" sz="2800" dirty="0" err="1">
                <a:solidFill>
                  <a:srgbClr val="6929C4"/>
                </a:solidFill>
                <a:latin typeface="Roboto"/>
              </a:rPr>
              <a:t>oráculo</a:t>
            </a:r>
            <a:r>
              <a:rPr lang="en-US" sz="2800" dirty="0">
                <a:solidFill>
                  <a:srgbClr val="6929C4"/>
                </a:solidFill>
                <a:latin typeface="Roboto"/>
              </a:rPr>
              <a:t>)</a:t>
            </a:r>
            <a:endParaRPr lang="en-US" sz="4000" dirty="0">
              <a:solidFill>
                <a:srgbClr val="6929C4"/>
              </a:solidFill>
              <a:latin typeface="Roboto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7ACAA2BF-941B-A613-FD55-FAAC3E1E0BC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8387"/>
          <a:stretch/>
        </p:blipFill>
        <p:spPr>
          <a:xfrm>
            <a:off x="5741766" y="6196283"/>
            <a:ext cx="6166881" cy="17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3960596" y="9619523"/>
            <a:ext cx="977501" cy="360589"/>
          </a:xfrm>
          <a:custGeom>
            <a:avLst/>
            <a:gdLst/>
            <a:ahLst/>
            <a:cxnLst/>
            <a:rect l="l" t="t" r="r" b="b"/>
            <a:pathLst>
              <a:path w="977501" h="360589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739FFB7-4BB0-5A0A-6126-4237DE256E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2198" y="3546441"/>
            <a:ext cx="5946005" cy="388227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C7B7BDC-118C-57FB-0CE5-88595E5F3E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50559" y="3748120"/>
            <a:ext cx="5744486" cy="4062976"/>
          </a:xfrm>
          <a:prstGeom prst="rect">
            <a:avLst/>
          </a:prstGeom>
        </p:spPr>
      </p:pic>
      <p:sp>
        <p:nvSpPr>
          <p:cNvPr id="31" name="TextBox 12">
            <a:extLst>
              <a:ext uri="{FF2B5EF4-FFF2-40B4-BE49-F238E27FC236}">
                <a16:creationId xmlns:a16="http://schemas.microsoft.com/office/drawing/2014/main" id="{B26037DA-BAA3-56AC-FC63-CA5B747C1AD2}"/>
              </a:ext>
            </a:extLst>
          </p:cNvPr>
          <p:cNvSpPr txBox="1"/>
          <p:nvPr/>
        </p:nvSpPr>
        <p:spPr>
          <a:xfrm>
            <a:off x="589349" y="3018846"/>
            <a:ext cx="7372307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200" dirty="0">
                <a:solidFill>
                  <a:srgbClr val="6929C4"/>
                </a:solidFill>
                <a:latin typeface="Roboto"/>
              </a:rPr>
              <a:t>Una </a:t>
            </a:r>
            <a:r>
              <a:rPr lang="en-US" sz="3200" dirty="0" err="1">
                <a:solidFill>
                  <a:srgbClr val="6929C4"/>
                </a:solidFill>
                <a:latin typeface="Roboto"/>
              </a:rPr>
              <a:t>computadora</a:t>
            </a:r>
            <a:r>
              <a:rPr lang="en-US" sz="32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6929C4"/>
                </a:solidFill>
                <a:latin typeface="Roboto"/>
              </a:rPr>
              <a:t>clásica</a:t>
            </a:r>
            <a:r>
              <a:rPr lang="en-US" sz="32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6929C4"/>
                </a:solidFill>
                <a:latin typeface="Roboto"/>
              </a:rPr>
              <a:t>probabilística</a:t>
            </a:r>
            <a:endParaRPr lang="en-US" sz="3200" dirty="0">
              <a:solidFill>
                <a:srgbClr val="6929C4"/>
              </a:solidFill>
              <a:latin typeface="Roboto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BAFCF064-42FA-797E-6F82-7541289772CD}"/>
              </a:ext>
            </a:extLst>
          </p:cNvPr>
          <p:cNvSpPr txBox="1"/>
          <p:nvPr/>
        </p:nvSpPr>
        <p:spPr>
          <a:xfrm>
            <a:off x="11076340" y="3108954"/>
            <a:ext cx="5637326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200" dirty="0">
                <a:solidFill>
                  <a:srgbClr val="6929C4"/>
                </a:solidFill>
                <a:latin typeface="Roboto"/>
              </a:rPr>
              <a:t>Una </a:t>
            </a:r>
            <a:r>
              <a:rPr lang="en-US" sz="3200" dirty="0" err="1">
                <a:solidFill>
                  <a:srgbClr val="6929C4"/>
                </a:solidFill>
                <a:latin typeface="Roboto"/>
              </a:rPr>
              <a:t>computadora</a:t>
            </a:r>
            <a:r>
              <a:rPr lang="en-US" sz="32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6929C4"/>
                </a:solidFill>
                <a:latin typeface="Roboto"/>
              </a:rPr>
              <a:t>cuántica</a:t>
            </a:r>
            <a:endParaRPr lang="en-US" sz="3200" dirty="0">
              <a:solidFill>
                <a:srgbClr val="6929C4"/>
              </a:solidFill>
              <a:latin typeface="Roboto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6D6F50C7-2F47-9B51-BB23-93495C90A8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97509" y="2314699"/>
            <a:ext cx="3931919" cy="520564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3DFF9EE3-196B-B2B4-0DAB-D92F599DE64E}"/>
              </a:ext>
            </a:extLst>
          </p:cNvPr>
          <p:cNvGrpSpPr/>
          <p:nvPr/>
        </p:nvGrpSpPr>
        <p:grpSpPr>
          <a:xfrm>
            <a:off x="2443093" y="7811096"/>
            <a:ext cx="5097276" cy="1014299"/>
            <a:chOff x="2427853" y="8172388"/>
            <a:chExt cx="5097276" cy="101429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105BD1F-DE02-82BD-63C5-6A353DBD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427853" y="8315984"/>
              <a:ext cx="854892" cy="702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3AD745DD-B01E-2715-17FA-54E35CDDF1C0}"/>
                    </a:ext>
                  </a:extLst>
                </p:cNvPr>
                <p:cNvSpPr txBox="1"/>
                <p:nvPr/>
              </p:nvSpPr>
              <p:spPr>
                <a:xfrm>
                  <a:off x="3355608" y="8417705"/>
                  <a:ext cx="28533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oMath>
                    </m:oMathPara>
                  </a14:m>
                  <a:endParaRPr lang="es-MX" sz="2400" dirty="0"/>
                </a:p>
              </p:txBody>
            </p:sp>
          </mc:Choice>
          <mc:Fallback xmlns=""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3AD745DD-B01E-2715-17FA-54E35CDDF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608" y="8417705"/>
                  <a:ext cx="285335" cy="369332"/>
                </a:xfrm>
                <a:prstGeom prst="rect">
                  <a:avLst/>
                </a:prstGeom>
                <a:blipFill>
                  <a:blip r:embed="rId23"/>
                  <a:stretch>
                    <a:fillRect l="-17021" r="-1489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CE2E7C8E-27A8-38AE-8414-4632B6C6A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808920" y="8172388"/>
              <a:ext cx="1464189" cy="1014299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E87994DC-2513-54ED-9920-3E6CCEE83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383723" y="8304926"/>
              <a:ext cx="2141406" cy="830652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99538315-38E4-2C26-7D03-ED835E69D763}"/>
              </a:ext>
            </a:extLst>
          </p:cNvPr>
          <p:cNvGrpSpPr/>
          <p:nvPr/>
        </p:nvGrpSpPr>
        <p:grpSpPr>
          <a:xfrm>
            <a:off x="13106400" y="7811096"/>
            <a:ext cx="2938271" cy="1372564"/>
            <a:chOff x="13275220" y="7791841"/>
            <a:chExt cx="2938271" cy="1372564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9C6F199B-251C-1FBC-8A0E-2AB41C287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6369"/>
            <a:stretch/>
          </p:blipFill>
          <p:spPr>
            <a:xfrm>
              <a:off x="14561173" y="7791841"/>
              <a:ext cx="1652318" cy="1372564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A8CEC186-7EAC-4A26-EBC4-E3C357354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3275220" y="8266214"/>
              <a:ext cx="854892" cy="702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36C6700C-F9EA-DCAB-C6EE-DFF7256983BD}"/>
                    </a:ext>
                  </a:extLst>
                </p:cNvPr>
                <p:cNvSpPr txBox="1"/>
                <p:nvPr/>
              </p:nvSpPr>
              <p:spPr>
                <a:xfrm>
                  <a:off x="14202975" y="8367935"/>
                  <a:ext cx="28533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oMath>
                    </m:oMathPara>
                  </a14:m>
                  <a:endParaRPr lang="es-MX" sz="2400" dirty="0"/>
                </a:p>
              </p:txBody>
            </p:sp>
          </mc:Choice>
          <mc:Fallback xmlns=""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36C6700C-F9EA-DCAB-C6EE-DFF725698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2975" y="8367935"/>
                  <a:ext cx="285335" cy="369332"/>
                </a:xfrm>
                <a:prstGeom prst="rect">
                  <a:avLst/>
                </a:prstGeom>
                <a:blipFill>
                  <a:blip r:embed="rId27"/>
                  <a:stretch>
                    <a:fillRect l="-14894" r="-17021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747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3960596" y="9619523"/>
            <a:ext cx="977501" cy="360589"/>
          </a:xfrm>
          <a:custGeom>
            <a:avLst/>
            <a:gdLst/>
            <a:ahLst/>
            <a:cxnLst/>
            <a:rect l="l" t="t" r="r" b="b"/>
            <a:pathLst>
              <a:path w="977501" h="360589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59F2797-6316-89AA-BD4A-0D13CB6C8C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26681" y="4267016"/>
            <a:ext cx="6024160" cy="1412674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34C42294-B040-6A47-AFCF-C1974D143DE9}"/>
              </a:ext>
            </a:extLst>
          </p:cNvPr>
          <p:cNvSpPr txBox="1"/>
          <p:nvPr/>
        </p:nvSpPr>
        <p:spPr>
          <a:xfrm>
            <a:off x="152400" y="2643905"/>
            <a:ext cx="12561689" cy="637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4000" b="1" dirty="0">
                <a:solidFill>
                  <a:srgbClr val="6929C4"/>
                </a:solidFill>
                <a:latin typeface="Roboto"/>
              </a:rPr>
              <a:t>¿</a:t>
            </a:r>
            <a:r>
              <a:rPr lang="en-US" sz="4000" b="1" dirty="0" err="1">
                <a:solidFill>
                  <a:srgbClr val="6929C4"/>
                </a:solidFill>
                <a:latin typeface="Roboto"/>
              </a:rPr>
              <a:t>Qué</a:t>
            </a:r>
            <a:r>
              <a:rPr lang="en-US" sz="4000" b="1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4000" b="1" dirty="0" err="1">
                <a:solidFill>
                  <a:srgbClr val="6929C4"/>
                </a:solidFill>
                <a:latin typeface="Roboto"/>
              </a:rPr>
              <a:t>características</a:t>
            </a:r>
            <a:r>
              <a:rPr lang="en-US" sz="4000" b="1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4000" b="1" dirty="0" err="1">
                <a:solidFill>
                  <a:srgbClr val="6929C4"/>
                </a:solidFill>
                <a:latin typeface="Roboto"/>
              </a:rPr>
              <a:t>cuánticas</a:t>
            </a:r>
            <a:r>
              <a:rPr lang="en-US" sz="4000" b="1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4000" b="1" dirty="0" err="1">
                <a:solidFill>
                  <a:srgbClr val="6929C4"/>
                </a:solidFill>
                <a:latin typeface="Roboto"/>
              </a:rPr>
              <a:t>podemos</a:t>
            </a:r>
            <a:r>
              <a:rPr lang="en-US" sz="4000" b="1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4000" b="1" dirty="0" err="1">
                <a:solidFill>
                  <a:srgbClr val="6929C4"/>
                </a:solidFill>
                <a:latin typeface="Roboto"/>
              </a:rPr>
              <a:t>aprovechar</a:t>
            </a:r>
            <a:r>
              <a:rPr lang="en-US" sz="4000" b="1" dirty="0">
                <a:solidFill>
                  <a:srgbClr val="6929C4"/>
                </a:solidFill>
                <a:latin typeface="Roboto"/>
              </a:rPr>
              <a:t>?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6130F2B-2CCF-7F45-CB1D-00A5ABAAE39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20600" y="5543287"/>
            <a:ext cx="5229762" cy="3698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8A669766-4EA1-96DE-5F88-00AF6A11AEF7}"/>
                  </a:ext>
                </a:extLst>
              </p:cNvPr>
              <p:cNvSpPr txBox="1"/>
              <p:nvPr/>
            </p:nvSpPr>
            <p:spPr>
              <a:xfrm>
                <a:off x="137159" y="3815760"/>
                <a:ext cx="11804097" cy="534441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ts val="5279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Superposición de </a:t>
                </a: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estados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(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espacio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 de Hilbert)</a:t>
                </a:r>
              </a:p>
              <a:p>
                <a:pPr marL="457200" indent="-457200">
                  <a:lnSpc>
                    <a:spcPts val="5279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Interferencia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de amplitudes de </a:t>
                </a: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probabilidad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(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números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complejos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)</a:t>
                </a:r>
              </a:p>
              <a:p>
                <a:pPr marL="457200" indent="-457200">
                  <a:lnSpc>
                    <a:spcPts val="5279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Crecimiento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exponencial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de la base 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6929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b="0" i="1" smtClean="0">
                            <a:solidFill>
                              <a:srgbClr val="6929C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sz="2400" b="0" i="1" smtClean="0">
                            <a:solidFill>
                              <a:srgbClr val="6929C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)</a:t>
                </a:r>
              </a:p>
              <a:p>
                <a:pPr marL="457200" indent="-457200">
                  <a:lnSpc>
                    <a:spcPts val="5279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Correlaciones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entre </a:t>
                </a: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los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elementos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de la base 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(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enredamiento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, 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discordia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, steering, 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etc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……)</a:t>
                </a:r>
              </a:p>
              <a:p>
                <a:pPr marL="457200" indent="-457200">
                  <a:lnSpc>
                    <a:spcPts val="5279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Paralelismo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cuántico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(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los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operadores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 son 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lineales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)</a:t>
                </a:r>
              </a:p>
              <a:p>
                <a:pPr marL="457200" indent="-457200">
                  <a:lnSpc>
                    <a:spcPts val="5279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Teorema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de no </a:t>
                </a:r>
                <a:r>
                  <a:rPr lang="en-US" sz="2800" dirty="0" err="1">
                    <a:solidFill>
                      <a:srgbClr val="6929C4"/>
                    </a:solidFill>
                    <a:latin typeface="Roboto"/>
                  </a:rPr>
                  <a:t>clonación</a:t>
                </a:r>
                <a:r>
                  <a:rPr lang="en-US" sz="28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(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medición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 de un 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sistema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 </a:t>
                </a: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cuántico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)</a:t>
                </a:r>
              </a:p>
              <a:p>
                <a:pPr marL="457200" indent="-457200">
                  <a:lnSpc>
                    <a:spcPts val="5279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rgbClr val="6929C4"/>
                    </a:solidFill>
                    <a:latin typeface="Roboto"/>
                  </a:rPr>
                  <a:t>Etc</a:t>
                </a:r>
                <a:r>
                  <a:rPr lang="en-US" sz="2400" dirty="0">
                    <a:solidFill>
                      <a:srgbClr val="6929C4"/>
                    </a:solidFill>
                    <a:latin typeface="Roboto"/>
                  </a:rPr>
                  <a:t>…</a:t>
                </a:r>
                <a:endParaRPr lang="en-US" sz="2800" dirty="0">
                  <a:solidFill>
                    <a:srgbClr val="6929C4"/>
                  </a:solidFill>
                  <a:latin typeface="Roboto"/>
                </a:endParaRPr>
              </a:p>
            </p:txBody>
          </p:sp>
        </mc:Choice>
        <mc:Fallback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8A669766-4EA1-96DE-5F88-00AF6A11A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9" y="3815760"/>
                <a:ext cx="11804097" cy="5344412"/>
              </a:xfrm>
              <a:prstGeom prst="rect">
                <a:avLst/>
              </a:prstGeom>
              <a:blipFill>
                <a:blip r:embed="rId21"/>
                <a:stretch>
                  <a:fillRect l="-1652" b="-250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21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3960596" y="9619523"/>
            <a:ext cx="977501" cy="360589"/>
          </a:xfrm>
          <a:custGeom>
            <a:avLst/>
            <a:gdLst/>
            <a:ahLst/>
            <a:cxnLst/>
            <a:rect l="l" t="t" r="r" b="b"/>
            <a:pathLst>
              <a:path w="977501" h="360589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14B7A3C4-5A31-10A0-A95E-01176131F604}"/>
              </a:ext>
            </a:extLst>
          </p:cNvPr>
          <p:cNvGrpSpPr/>
          <p:nvPr/>
        </p:nvGrpSpPr>
        <p:grpSpPr>
          <a:xfrm>
            <a:off x="12254285" y="3974010"/>
            <a:ext cx="5807138" cy="5572860"/>
            <a:chOff x="11989065" y="3809872"/>
            <a:chExt cx="5807138" cy="5572860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F172E07C-641B-E490-7563-EEC92C3A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464993" y="8456497"/>
              <a:ext cx="3327253" cy="926235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F7D30AE-7AB4-A140-D2B9-0A17B7ABC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989065" y="4989628"/>
              <a:ext cx="5807138" cy="3125996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84A37133-5E27-4710-46B8-FD3071982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846508" y="3809872"/>
              <a:ext cx="3935578" cy="858339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8518156-7136-0C7B-2AC8-C1BA3A23288D}"/>
              </a:ext>
            </a:extLst>
          </p:cNvPr>
          <p:cNvGrpSpPr/>
          <p:nvPr/>
        </p:nvGrpSpPr>
        <p:grpSpPr>
          <a:xfrm>
            <a:off x="514509" y="3756735"/>
            <a:ext cx="7734641" cy="5751847"/>
            <a:chOff x="1684148" y="3410481"/>
            <a:chExt cx="7734641" cy="5751847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2794A494-A158-651B-345E-C90BD0B64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626015" y="3410481"/>
              <a:ext cx="3343479" cy="937530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B0520672-A1A8-C166-72B9-3345D1B18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84148" y="4449053"/>
              <a:ext cx="7734641" cy="3689610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8B8B2BD1-14DC-C2B0-9572-498391356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662838" y="8236094"/>
              <a:ext cx="6167365" cy="926234"/>
            </a:xfrm>
            <a:prstGeom prst="rect">
              <a:avLst/>
            </a:prstGeom>
          </p:spPr>
        </p:pic>
      </p:grpSp>
      <p:sp>
        <p:nvSpPr>
          <p:cNvPr id="34" name="TextBox 12">
            <a:extLst>
              <a:ext uri="{FF2B5EF4-FFF2-40B4-BE49-F238E27FC236}">
                <a16:creationId xmlns:a16="http://schemas.microsoft.com/office/drawing/2014/main" id="{D41EF221-0EC2-5D74-4578-746ACFB28CA6}"/>
              </a:ext>
            </a:extLst>
          </p:cNvPr>
          <p:cNvSpPr txBox="1"/>
          <p:nvPr/>
        </p:nvSpPr>
        <p:spPr>
          <a:xfrm>
            <a:off x="2492623" y="2978455"/>
            <a:ext cx="3165942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200" dirty="0" err="1">
                <a:solidFill>
                  <a:srgbClr val="6929C4"/>
                </a:solidFill>
                <a:latin typeface="Roboto"/>
              </a:rPr>
              <a:t>Sumador</a:t>
            </a:r>
            <a:r>
              <a:rPr lang="en-US" sz="32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6929C4"/>
                </a:solidFill>
                <a:latin typeface="Roboto"/>
              </a:rPr>
              <a:t>clásico</a:t>
            </a:r>
            <a:endParaRPr lang="en-US" sz="3200" dirty="0">
              <a:solidFill>
                <a:srgbClr val="6929C4"/>
              </a:solidFill>
              <a:latin typeface="Roboto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871D4410-717F-AD8A-4A86-6449D07F5284}"/>
              </a:ext>
            </a:extLst>
          </p:cNvPr>
          <p:cNvSpPr txBox="1"/>
          <p:nvPr/>
        </p:nvSpPr>
        <p:spPr>
          <a:xfrm>
            <a:off x="13356362" y="2957065"/>
            <a:ext cx="3690944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200" dirty="0" err="1">
                <a:solidFill>
                  <a:srgbClr val="6929C4"/>
                </a:solidFill>
                <a:latin typeface="Roboto"/>
              </a:rPr>
              <a:t>Sumador</a:t>
            </a:r>
            <a:r>
              <a:rPr lang="en-US" sz="3200" dirty="0">
                <a:solidFill>
                  <a:srgbClr val="6929C4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6929C4"/>
                </a:solidFill>
                <a:latin typeface="Roboto"/>
              </a:rPr>
              <a:t>cuántico</a:t>
            </a:r>
            <a:endParaRPr lang="en-US" sz="3200" dirty="0">
              <a:solidFill>
                <a:srgbClr val="6929C4"/>
              </a:solidFill>
              <a:latin typeface="Roboto"/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C928772-E40B-1565-E1E5-1D475DDBD1A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34900" t="8387" r="45781"/>
          <a:stretch/>
        </p:blipFill>
        <p:spPr>
          <a:xfrm>
            <a:off x="8763000" y="2247900"/>
            <a:ext cx="1335400" cy="19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2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3960596" y="9619523"/>
            <a:ext cx="977501" cy="360589"/>
          </a:xfrm>
          <a:custGeom>
            <a:avLst/>
            <a:gdLst/>
            <a:ahLst/>
            <a:cxnLst/>
            <a:rect l="l" t="t" r="r" b="b"/>
            <a:pathLst>
              <a:path w="977501" h="360589">
                <a:moveTo>
                  <a:pt x="0" y="0"/>
                </a:moveTo>
                <a:lnTo>
                  <a:pt x="977501" y="0"/>
                </a:lnTo>
                <a:lnTo>
                  <a:pt x="977501" y="360589"/>
                </a:lnTo>
                <a:lnTo>
                  <a:pt x="0" y="3605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6FE070A-F68C-F0B1-7793-9039AFC13D2C}"/>
              </a:ext>
            </a:extLst>
          </p:cNvPr>
          <p:cNvSpPr txBox="1"/>
          <p:nvPr/>
        </p:nvSpPr>
        <p:spPr>
          <a:xfrm>
            <a:off x="304800" y="2370666"/>
            <a:ext cx="1581032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s-MX" sz="4799" dirty="0">
                <a:solidFill>
                  <a:srgbClr val="6929C4"/>
                </a:solidFill>
                <a:latin typeface="Roboto"/>
              </a:rPr>
              <a:t>Tres grandes categorías de los algoritmos cuánticos</a:t>
            </a:r>
          </a:p>
          <a:p>
            <a:pPr>
              <a:lnSpc>
                <a:spcPts val="5279"/>
              </a:lnSpc>
            </a:pPr>
            <a:r>
              <a:rPr lang="es-MX" sz="4799" dirty="0">
                <a:solidFill>
                  <a:srgbClr val="6929C4"/>
                </a:solidFill>
                <a:latin typeface="Roboto"/>
              </a:rPr>
              <a:t> </a:t>
            </a:r>
            <a:r>
              <a:rPr lang="es-MX" sz="2400" dirty="0">
                <a:solidFill>
                  <a:srgbClr val="6929C4"/>
                </a:solidFill>
                <a:latin typeface="Roboto"/>
              </a:rPr>
              <a:t>(las cuales usan algunas o todas las características anteriores)</a:t>
            </a:r>
            <a:endParaRPr lang="es-MX" sz="4799" dirty="0">
              <a:solidFill>
                <a:srgbClr val="6929C4"/>
              </a:solidFill>
              <a:latin typeface="Roboto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E64860FE-819E-0069-60C5-AB19C26E19F8}"/>
              </a:ext>
            </a:extLst>
          </p:cNvPr>
          <p:cNvSpPr txBox="1"/>
          <p:nvPr/>
        </p:nvSpPr>
        <p:spPr>
          <a:xfrm>
            <a:off x="887173" y="4305505"/>
            <a:ext cx="15810320" cy="4757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5279"/>
              </a:lnSpc>
              <a:buFont typeface="+mj-lt"/>
              <a:buAutoNum type="arabicPeriod"/>
            </a:pPr>
            <a:r>
              <a:rPr lang="es-MX" sz="4400" dirty="0">
                <a:latin typeface="Roboto"/>
              </a:rPr>
              <a:t>Basados en la transformada cuántica de Fourier</a:t>
            </a:r>
          </a:p>
          <a:p>
            <a:pPr marL="1371600" lvl="1" indent="-914400">
              <a:lnSpc>
                <a:spcPts val="5279"/>
              </a:lnSpc>
              <a:buFont typeface="Arial" panose="020B0604020202020204" pitchFamily="34" charset="0"/>
              <a:buChar char="•"/>
            </a:pPr>
            <a:r>
              <a:rPr lang="es-MX" sz="3200" dirty="0" err="1">
                <a:latin typeface="Roboto"/>
              </a:rPr>
              <a:t>Deutsch-Josza</a:t>
            </a:r>
            <a:r>
              <a:rPr lang="es-MX" sz="3200" dirty="0">
                <a:latin typeface="Roboto"/>
              </a:rPr>
              <a:t>, Shor, …</a:t>
            </a:r>
          </a:p>
          <a:p>
            <a:pPr marL="1371600" lvl="1" indent="-914400">
              <a:lnSpc>
                <a:spcPts val="5279"/>
              </a:lnSpc>
              <a:buFont typeface="Arial" panose="020B0604020202020204" pitchFamily="34" charset="0"/>
              <a:buChar char="•"/>
            </a:pPr>
            <a:endParaRPr lang="es-MX" sz="3200" dirty="0">
              <a:latin typeface="Roboto"/>
            </a:endParaRPr>
          </a:p>
          <a:p>
            <a:pPr marL="914400" indent="-914400">
              <a:lnSpc>
                <a:spcPts val="5279"/>
              </a:lnSpc>
              <a:buFont typeface="+mj-lt"/>
              <a:buAutoNum type="arabicPeriod"/>
            </a:pPr>
            <a:r>
              <a:rPr lang="es-MX" sz="4400" dirty="0">
                <a:latin typeface="Roboto"/>
              </a:rPr>
              <a:t>Basados en la búsqueda cuántica</a:t>
            </a:r>
          </a:p>
          <a:p>
            <a:pPr marL="1371600" lvl="1" indent="-914400">
              <a:lnSpc>
                <a:spcPts val="5279"/>
              </a:lnSpc>
              <a:buFont typeface="Arial" panose="020B0604020202020204" pitchFamily="34" charset="0"/>
              <a:buChar char="•"/>
            </a:pPr>
            <a:r>
              <a:rPr lang="es-MX" sz="3200" dirty="0">
                <a:latin typeface="Roboto"/>
              </a:rPr>
              <a:t>Grover, …</a:t>
            </a:r>
          </a:p>
          <a:p>
            <a:pPr marL="1371600" lvl="1" indent="-914400">
              <a:lnSpc>
                <a:spcPts val="5279"/>
              </a:lnSpc>
              <a:buFont typeface="Arial" panose="020B0604020202020204" pitchFamily="34" charset="0"/>
              <a:buChar char="•"/>
            </a:pPr>
            <a:endParaRPr lang="es-MX" sz="3200" dirty="0">
              <a:latin typeface="Roboto"/>
            </a:endParaRPr>
          </a:p>
          <a:p>
            <a:pPr marL="914400" indent="-914400">
              <a:lnSpc>
                <a:spcPts val="5279"/>
              </a:lnSpc>
              <a:buFont typeface="+mj-lt"/>
              <a:buAutoNum type="arabicPeriod"/>
            </a:pPr>
            <a:r>
              <a:rPr lang="es-MX" sz="4400" dirty="0">
                <a:latin typeface="Roboto"/>
              </a:rPr>
              <a:t>Simulaciones cuánticas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F9D7E9E6-C6C5-BC74-7997-3D694FE38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4" t="78168" r="67880" b="11846"/>
          <a:stretch/>
        </p:blipFill>
        <p:spPr bwMode="auto">
          <a:xfrm>
            <a:off x="4846683" y="7033480"/>
            <a:ext cx="2153542" cy="124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E5D02535-3594-2919-2D93-14EC1E440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" t="45848" r="68221" b="42513"/>
          <a:stretch/>
        </p:blipFill>
        <p:spPr bwMode="auto">
          <a:xfrm>
            <a:off x="7266064" y="4981898"/>
            <a:ext cx="5096175" cy="132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9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24906" y="198658"/>
            <a:ext cx="12167728" cy="1834230"/>
            <a:chOff x="0" y="0"/>
            <a:chExt cx="16223638" cy="2445640"/>
          </a:xfrm>
        </p:grpSpPr>
        <p:sp>
          <p:nvSpPr>
            <p:cNvPr id="6" name="TextBox 6"/>
            <p:cNvSpPr txBox="1"/>
            <p:nvPr/>
          </p:nvSpPr>
          <p:spPr>
            <a:xfrm>
              <a:off x="43832" y="405845"/>
              <a:ext cx="16179806" cy="1044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38"/>
                </a:lnSpc>
              </a:pPr>
              <a:r>
                <a:rPr lang="en-US" sz="5398" spc="269">
                  <a:solidFill>
                    <a:srgbClr val="000000"/>
                  </a:solidFill>
                  <a:latin typeface="Roboto Bold"/>
                </a:rPr>
                <a:t>ESCUELA EN ESPAÑOL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31916"/>
              <a:ext cx="16179806" cy="823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418" spc="410">
                  <a:solidFill>
                    <a:srgbClr val="000000"/>
                  </a:solidFill>
                  <a:latin typeface="Roboto Bold"/>
                </a:rPr>
                <a:t>QISKIT FALL FEST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659846" y="1524064"/>
              <a:ext cx="3282872" cy="879643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942718" y="2402228"/>
              <a:ext cx="11496249" cy="0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614931" y="0"/>
              <a:ext cx="0" cy="1520801"/>
            </a:xfrm>
            <a:prstGeom prst="line">
              <a:avLst/>
            </a:prstGeom>
            <a:ln w="86826" cap="flat">
              <a:solidFill>
                <a:srgbClr val="681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Freeform 11"/>
          <p:cNvSpPr/>
          <p:nvPr/>
        </p:nvSpPr>
        <p:spPr>
          <a:xfrm rot="-837115">
            <a:off x="12991721" y="91737"/>
            <a:ext cx="2248752" cy="1827622"/>
          </a:xfrm>
          <a:custGeom>
            <a:avLst/>
            <a:gdLst/>
            <a:ahLst/>
            <a:cxnLst/>
            <a:rect l="l" t="t" r="r" b="b"/>
            <a:pathLst>
              <a:path w="2248752" h="1827622">
                <a:moveTo>
                  <a:pt x="0" y="0"/>
                </a:moveTo>
                <a:lnTo>
                  <a:pt x="2248752" y="0"/>
                </a:lnTo>
                <a:lnTo>
                  <a:pt x="2248752" y="1827622"/>
                </a:lnTo>
                <a:lnTo>
                  <a:pt x="0" y="1827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13"/>
          <p:cNvSpPr/>
          <p:nvPr/>
        </p:nvSpPr>
        <p:spPr>
          <a:xfrm>
            <a:off x="4893571" y="9582438"/>
            <a:ext cx="657898" cy="488724"/>
          </a:xfrm>
          <a:custGeom>
            <a:avLst/>
            <a:gdLst/>
            <a:ahLst/>
            <a:cxnLst/>
            <a:rect l="l" t="t" r="r" b="b"/>
            <a:pathLst>
              <a:path w="657898" h="488724">
                <a:moveTo>
                  <a:pt x="0" y="0"/>
                </a:moveTo>
                <a:lnTo>
                  <a:pt x="657898" y="0"/>
                </a:lnTo>
                <a:lnTo>
                  <a:pt x="657898" y="488724"/>
                </a:lnTo>
                <a:lnTo>
                  <a:pt x="0" y="48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4"/>
          <p:cNvSpPr/>
          <p:nvPr/>
        </p:nvSpPr>
        <p:spPr>
          <a:xfrm>
            <a:off x="4212483" y="9554490"/>
            <a:ext cx="544620" cy="544620"/>
          </a:xfrm>
          <a:custGeom>
            <a:avLst/>
            <a:gdLst/>
            <a:ahLst/>
            <a:cxnLst/>
            <a:rect l="l" t="t" r="r" b="b"/>
            <a:pathLst>
              <a:path w="544620" h="544620">
                <a:moveTo>
                  <a:pt x="0" y="0"/>
                </a:moveTo>
                <a:lnTo>
                  <a:pt x="544621" y="0"/>
                </a:lnTo>
                <a:lnTo>
                  <a:pt x="544621" y="544620"/>
                </a:lnTo>
                <a:lnTo>
                  <a:pt x="0" y="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15"/>
          <p:cNvSpPr/>
          <p:nvPr/>
        </p:nvSpPr>
        <p:spPr>
          <a:xfrm>
            <a:off x="1449367" y="9790519"/>
            <a:ext cx="874032" cy="496481"/>
          </a:xfrm>
          <a:custGeom>
            <a:avLst/>
            <a:gdLst/>
            <a:ahLst/>
            <a:cxnLst/>
            <a:rect l="l" t="t" r="r" b="b"/>
            <a:pathLst>
              <a:path w="874032" h="496481">
                <a:moveTo>
                  <a:pt x="0" y="0"/>
                </a:moveTo>
                <a:lnTo>
                  <a:pt x="874033" y="0"/>
                </a:lnTo>
                <a:lnTo>
                  <a:pt x="874033" y="496481"/>
                </a:lnTo>
                <a:lnTo>
                  <a:pt x="0" y="49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12214721" y="9671150"/>
            <a:ext cx="1208081" cy="350082"/>
          </a:xfrm>
          <a:custGeom>
            <a:avLst/>
            <a:gdLst/>
            <a:ahLst/>
            <a:cxnLst/>
            <a:rect l="l" t="t" r="r" b="b"/>
            <a:pathLst>
              <a:path w="1208081" h="350082">
                <a:moveTo>
                  <a:pt x="0" y="0"/>
                </a:moveTo>
                <a:lnTo>
                  <a:pt x="1208081" y="0"/>
                </a:lnTo>
                <a:lnTo>
                  <a:pt x="1208081" y="350082"/>
                </a:lnTo>
                <a:lnTo>
                  <a:pt x="0" y="350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>
            <a:off x="7427989" y="9635292"/>
            <a:ext cx="1034077" cy="413996"/>
          </a:xfrm>
          <a:custGeom>
            <a:avLst/>
            <a:gdLst/>
            <a:ahLst/>
            <a:cxnLst/>
            <a:rect l="l" t="t" r="r" b="b"/>
            <a:pathLst>
              <a:path w="1034077" h="413996">
                <a:moveTo>
                  <a:pt x="0" y="0"/>
                </a:moveTo>
                <a:lnTo>
                  <a:pt x="1034077" y="0"/>
                </a:lnTo>
                <a:lnTo>
                  <a:pt x="1034077" y="413996"/>
                </a:lnTo>
                <a:lnTo>
                  <a:pt x="0" y="41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6045524" y="9501010"/>
            <a:ext cx="1220540" cy="530504"/>
          </a:xfrm>
          <a:custGeom>
            <a:avLst/>
            <a:gdLst/>
            <a:ahLst/>
            <a:cxnLst/>
            <a:rect l="l" t="t" r="r" b="b"/>
            <a:pathLst>
              <a:path w="1220540" h="530504">
                <a:moveTo>
                  <a:pt x="0" y="0"/>
                </a:moveTo>
                <a:lnTo>
                  <a:pt x="1220540" y="0"/>
                </a:lnTo>
                <a:lnTo>
                  <a:pt x="1220540" y="530504"/>
                </a:lnTo>
                <a:lnTo>
                  <a:pt x="0" y="530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132" b="-3120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3578726" y="9582438"/>
            <a:ext cx="469417" cy="527507"/>
          </a:xfrm>
          <a:custGeom>
            <a:avLst/>
            <a:gdLst/>
            <a:ahLst/>
            <a:cxnLst/>
            <a:rect l="l" t="t" r="r" b="b"/>
            <a:pathLst>
              <a:path w="469417" h="527507">
                <a:moveTo>
                  <a:pt x="0" y="0"/>
                </a:moveTo>
                <a:lnTo>
                  <a:pt x="469417" y="0"/>
                </a:lnTo>
                <a:lnTo>
                  <a:pt x="469417" y="527507"/>
                </a:lnTo>
                <a:lnTo>
                  <a:pt x="0" y="527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2407533" y="9657556"/>
            <a:ext cx="634746" cy="556051"/>
          </a:xfrm>
          <a:custGeom>
            <a:avLst/>
            <a:gdLst/>
            <a:ahLst/>
            <a:cxnLst/>
            <a:rect l="l" t="t" r="r" b="b"/>
            <a:pathLst>
              <a:path w="634746" h="556051">
                <a:moveTo>
                  <a:pt x="0" y="0"/>
                </a:moveTo>
                <a:lnTo>
                  <a:pt x="634747" y="0"/>
                </a:lnTo>
                <a:lnTo>
                  <a:pt x="634747" y="556051"/>
                </a:lnTo>
                <a:lnTo>
                  <a:pt x="0" y="5560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428749" y="9619523"/>
            <a:ext cx="599951" cy="589152"/>
          </a:xfrm>
          <a:custGeom>
            <a:avLst/>
            <a:gdLst/>
            <a:ahLst/>
            <a:cxnLst/>
            <a:rect l="l" t="t" r="r" b="b"/>
            <a:pathLst>
              <a:path w="599951" h="589152">
                <a:moveTo>
                  <a:pt x="0" y="0"/>
                </a:moveTo>
                <a:lnTo>
                  <a:pt x="599951" y="0"/>
                </a:lnTo>
                <a:lnTo>
                  <a:pt x="599951" y="589152"/>
                </a:lnTo>
                <a:lnTo>
                  <a:pt x="0" y="5891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214541" y="9694032"/>
            <a:ext cx="1465583" cy="377130"/>
          </a:xfrm>
          <a:custGeom>
            <a:avLst/>
            <a:gdLst/>
            <a:ahLst/>
            <a:cxnLst/>
            <a:rect l="l" t="t" r="r" b="b"/>
            <a:pathLst>
              <a:path w="1465583" h="377130">
                <a:moveTo>
                  <a:pt x="0" y="0"/>
                </a:moveTo>
                <a:lnTo>
                  <a:pt x="1465584" y="0"/>
                </a:lnTo>
                <a:lnTo>
                  <a:pt x="1465584" y="377130"/>
                </a:lnTo>
                <a:lnTo>
                  <a:pt x="0" y="3771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1175425" y="9729087"/>
            <a:ext cx="505897" cy="495357"/>
          </a:xfrm>
          <a:custGeom>
            <a:avLst/>
            <a:gdLst/>
            <a:ahLst/>
            <a:cxnLst/>
            <a:rect l="l" t="t" r="r" b="b"/>
            <a:pathLst>
              <a:path w="505897" h="495357">
                <a:moveTo>
                  <a:pt x="0" y="0"/>
                </a:moveTo>
                <a:lnTo>
                  <a:pt x="505896" y="0"/>
                </a:lnTo>
                <a:lnTo>
                  <a:pt x="505896" y="495357"/>
                </a:lnTo>
                <a:lnTo>
                  <a:pt x="0" y="495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3126413" y="9582438"/>
            <a:ext cx="332924" cy="569300"/>
          </a:xfrm>
          <a:custGeom>
            <a:avLst/>
            <a:gdLst/>
            <a:ahLst/>
            <a:cxnLst/>
            <a:rect l="l" t="t" r="r" b="b"/>
            <a:pathLst>
              <a:path w="332924" h="569300">
                <a:moveTo>
                  <a:pt x="0" y="0"/>
                </a:moveTo>
                <a:lnTo>
                  <a:pt x="332924" y="0"/>
                </a:lnTo>
                <a:lnTo>
                  <a:pt x="332924" y="569300"/>
                </a:lnTo>
                <a:lnTo>
                  <a:pt x="0" y="5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5689598" y="9619523"/>
            <a:ext cx="467712" cy="467712"/>
          </a:xfrm>
          <a:custGeom>
            <a:avLst/>
            <a:gdLst/>
            <a:ahLst/>
            <a:cxnLst/>
            <a:rect l="l" t="t" r="r" b="b"/>
            <a:pathLst>
              <a:path w="467712" h="467712">
                <a:moveTo>
                  <a:pt x="0" y="0"/>
                </a:moveTo>
                <a:lnTo>
                  <a:pt x="467712" y="0"/>
                </a:lnTo>
                <a:lnTo>
                  <a:pt x="467712" y="467712"/>
                </a:lnTo>
                <a:lnTo>
                  <a:pt x="0" y="46771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15871547" y="9897478"/>
            <a:ext cx="869820" cy="247510"/>
          </a:xfrm>
          <a:custGeom>
            <a:avLst/>
            <a:gdLst/>
            <a:ahLst/>
            <a:cxnLst/>
            <a:rect l="l" t="t" r="r" b="b"/>
            <a:pathLst>
              <a:path w="869820" h="247510">
                <a:moveTo>
                  <a:pt x="0" y="0"/>
                </a:moveTo>
                <a:lnTo>
                  <a:pt x="869819" y="0"/>
                </a:lnTo>
                <a:lnTo>
                  <a:pt x="869819" y="247509"/>
                </a:lnTo>
                <a:lnTo>
                  <a:pt x="0" y="2475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97BCC5CA-D2D0-D9F2-377B-445D3C753CEE}"/>
              </a:ext>
            </a:extLst>
          </p:cNvPr>
          <p:cNvGrpSpPr/>
          <p:nvPr/>
        </p:nvGrpSpPr>
        <p:grpSpPr>
          <a:xfrm>
            <a:off x="39392" y="2946669"/>
            <a:ext cx="12012263" cy="6450224"/>
            <a:chOff x="408118" y="2636156"/>
            <a:chExt cx="13104513" cy="697927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6F91499-2E80-9D08-EB6C-2FBF92E26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r="978" b="52759"/>
            <a:stretch/>
          </p:blipFill>
          <p:spPr>
            <a:xfrm>
              <a:off x="8178631" y="3311591"/>
              <a:ext cx="5334000" cy="1238697"/>
            </a:xfrm>
            <a:prstGeom prst="rect">
              <a:avLst/>
            </a:prstGeom>
          </p:spPr>
        </p:pic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13BBA879-5B20-6B78-3FB4-52663953D8EA}"/>
                </a:ext>
              </a:extLst>
            </p:cNvPr>
            <p:cNvGrpSpPr/>
            <p:nvPr/>
          </p:nvGrpSpPr>
          <p:grpSpPr>
            <a:xfrm>
              <a:off x="408118" y="2636156"/>
              <a:ext cx="11806603" cy="6979273"/>
              <a:chOff x="408118" y="2636156"/>
              <a:chExt cx="11806603" cy="6979273"/>
            </a:xfrm>
          </p:grpSpPr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A57C59B6-634D-1194-6BC8-75DF81F0F6C7}"/>
                  </a:ext>
                </a:extLst>
              </p:cNvPr>
              <p:cNvGrpSpPr/>
              <p:nvPr/>
            </p:nvGrpSpPr>
            <p:grpSpPr>
              <a:xfrm>
                <a:off x="408118" y="5278753"/>
                <a:ext cx="11806603" cy="4336676"/>
                <a:chOff x="773847" y="5327355"/>
                <a:chExt cx="12030718" cy="4078915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11707404" y="9045681"/>
                  <a:ext cx="977501" cy="360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501" h="360589">
                      <a:moveTo>
                        <a:pt x="0" y="0"/>
                      </a:moveTo>
                      <a:lnTo>
                        <a:pt x="977501" y="0"/>
                      </a:lnTo>
                      <a:lnTo>
                        <a:pt x="977501" y="360589"/>
                      </a:lnTo>
                      <a:lnTo>
                        <a:pt x="0" y="3605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s-MX"/>
                </a:p>
              </p:txBody>
            </p:sp>
            <p:pic>
              <p:nvPicPr>
                <p:cNvPr id="4" name="Picture 7">
                  <a:extLst>
                    <a:ext uri="{FF2B5EF4-FFF2-40B4-BE49-F238E27FC236}">
                      <a16:creationId xmlns:a16="http://schemas.microsoft.com/office/drawing/2014/main" id="{408D86D5-3A4B-8D35-0405-085DB96635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53785" t="6236" r="4690" b="36341"/>
                <a:stretch/>
              </p:blipFill>
              <p:spPr>
                <a:xfrm>
                  <a:off x="9261824" y="5803407"/>
                  <a:ext cx="3542741" cy="3130735"/>
                </a:xfrm>
                <a:prstGeom prst="rect">
                  <a:avLst/>
                </a:prstGeom>
              </p:spPr>
            </p:pic>
            <p:pic>
              <p:nvPicPr>
                <p:cNvPr id="12" name="Picture 8">
                  <a:extLst>
                    <a:ext uri="{FF2B5EF4-FFF2-40B4-BE49-F238E27FC236}">
                      <a16:creationId xmlns:a16="http://schemas.microsoft.com/office/drawing/2014/main" id="{0382F45D-4D13-4A8C-3CF4-68F74DCBA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53544" t="65479" r="4653" b="1"/>
                <a:stretch/>
              </p:blipFill>
              <p:spPr>
                <a:xfrm>
                  <a:off x="4490842" y="6354794"/>
                  <a:ext cx="4641806" cy="2449480"/>
                </a:xfrm>
                <a:prstGeom prst="rect">
                  <a:avLst/>
                </a:prstGeom>
              </p:spPr>
            </p:pic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1EC2359F-40DC-75DA-6FB0-873461022652}"/>
                    </a:ext>
                  </a:extLst>
                </p:cNvPr>
                <p:cNvSpPr txBox="1"/>
                <p:nvPr/>
              </p:nvSpPr>
              <p:spPr>
                <a:xfrm>
                  <a:off x="2120684" y="5379357"/>
                  <a:ext cx="403409" cy="40011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2000" dirty="0"/>
                    <a:t>1</a:t>
                  </a:r>
                </a:p>
              </p:txBody>
            </p:sp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9C71CBBD-7D34-DB6A-8ECB-AA2D7FB39D76}"/>
                    </a:ext>
                  </a:extLst>
                </p:cNvPr>
                <p:cNvSpPr txBox="1"/>
                <p:nvPr/>
              </p:nvSpPr>
              <p:spPr>
                <a:xfrm>
                  <a:off x="6412307" y="5335665"/>
                  <a:ext cx="403409" cy="40011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2000" dirty="0"/>
                    <a:t>2</a:t>
                  </a:r>
                </a:p>
              </p:txBody>
            </p:sp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78ACC115-4D99-05DF-DB64-F84C01EA9453}"/>
                    </a:ext>
                  </a:extLst>
                </p:cNvPr>
                <p:cNvSpPr txBox="1"/>
                <p:nvPr/>
              </p:nvSpPr>
              <p:spPr>
                <a:xfrm>
                  <a:off x="11006078" y="5327355"/>
                  <a:ext cx="403409" cy="40011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2000" dirty="0"/>
                    <a:t>3</a:t>
                  </a:r>
                </a:p>
              </p:txBody>
            </p:sp>
            <p:pic>
              <p:nvPicPr>
                <p:cNvPr id="42" name="Picture 6">
                  <a:extLst>
                    <a:ext uri="{FF2B5EF4-FFF2-40B4-BE49-F238E27FC236}">
                      <a16:creationId xmlns:a16="http://schemas.microsoft.com/office/drawing/2014/main" id="{96F10029-42D4-54AE-8E6C-4571B2D313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6526" t="43294" r="49479" b="2532"/>
                <a:stretch/>
              </p:blipFill>
              <p:spPr>
                <a:xfrm>
                  <a:off x="773847" y="6096667"/>
                  <a:ext cx="3665337" cy="2884201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43" name="Entrada de lápiz 42">
                      <a:extLst>
                        <a:ext uri="{FF2B5EF4-FFF2-40B4-BE49-F238E27FC236}">
                          <a16:creationId xmlns:a16="http://schemas.microsoft.com/office/drawing/2014/main" id="{E023BF48-FC21-A288-920A-16A8B7E242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93039" y="8453769"/>
                    <a:ext cx="360" cy="360"/>
                  </p14:xfrm>
                </p:contentPart>
              </mc:Choice>
              <mc:Fallback xmlns="">
                <p:pic>
                  <p:nvPicPr>
                    <p:cNvPr id="43" name="Entrada de lápiz 42">
                      <a:extLst>
                        <a:ext uri="{FF2B5EF4-FFF2-40B4-BE49-F238E27FC236}">
                          <a16:creationId xmlns:a16="http://schemas.microsoft.com/office/drawing/2014/main" id="{E023BF48-FC21-A288-920A-16A8B7E242F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4788719" y="8449449"/>
                      <a:ext cx="9000" cy="9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cxnSp>
              <p:nvCxnSpPr>
                <p:cNvPr id="44" name="Conector recto de flecha 43">
                  <a:extLst>
                    <a:ext uri="{FF2B5EF4-FFF2-40B4-BE49-F238E27FC236}">
                      <a16:creationId xmlns:a16="http://schemas.microsoft.com/office/drawing/2014/main" id="{77C8677D-F379-E904-3DE7-9FA22811A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08417" y="5535720"/>
                  <a:ext cx="2749569" cy="12010"/>
                </a:xfrm>
                <a:prstGeom prst="straightConnector1">
                  <a:avLst/>
                </a:prstGeom>
                <a:ln w="50800">
                  <a:solidFill>
                    <a:schemeClr val="accent1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 recto de flecha 44">
                  <a:extLst>
                    <a:ext uri="{FF2B5EF4-FFF2-40B4-BE49-F238E27FC236}">
                      <a16:creationId xmlns:a16="http://schemas.microsoft.com/office/drawing/2014/main" id="{A6B5790B-8A2A-C2BA-77A2-548197F92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17601" y="5527410"/>
                  <a:ext cx="3757234" cy="20320"/>
                </a:xfrm>
                <a:prstGeom prst="straightConnector1">
                  <a:avLst/>
                </a:prstGeom>
                <a:ln w="50800">
                  <a:solidFill>
                    <a:schemeClr val="accent1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605A8602-3EB9-13FC-15B5-3FE271A532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4707" b="51738"/>
              <a:stretch/>
            </p:blipFill>
            <p:spPr>
              <a:xfrm>
                <a:off x="3954000" y="2636156"/>
                <a:ext cx="3975084" cy="2229480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39E4B376-CB5B-1F5D-FEA4-CD73BCAECB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/>
              <a:srcRect l="3458" t="7115"/>
              <a:stretch/>
            </p:blipFill>
            <p:spPr>
              <a:xfrm>
                <a:off x="582797" y="3210381"/>
                <a:ext cx="2615360" cy="1575188"/>
              </a:xfrm>
              <a:prstGeom prst="rect">
                <a:avLst/>
              </a:prstGeom>
            </p:spPr>
          </p:pic>
        </p:grpSp>
      </p:grp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75CDC975-76E6-D46A-152F-518D4499F151}"/>
              </a:ext>
            </a:extLst>
          </p:cNvPr>
          <p:cNvCxnSpPr>
            <a:cxnSpLocks/>
          </p:cNvCxnSpPr>
          <p:nvPr/>
        </p:nvCxnSpPr>
        <p:spPr>
          <a:xfrm>
            <a:off x="9814968" y="5577399"/>
            <a:ext cx="2399753" cy="28091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Imagen 52">
            <a:extLst>
              <a:ext uri="{FF2B5EF4-FFF2-40B4-BE49-F238E27FC236}">
                <a16:creationId xmlns:a16="http://schemas.microsoft.com/office/drawing/2014/main" id="{9577E4C2-ED5C-7D94-F792-09AC4E7B2FA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07485" y="4018384"/>
            <a:ext cx="5781003" cy="3846759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46B9D3A8-7AE2-F353-10AF-C55B5A5F9383}"/>
              </a:ext>
            </a:extLst>
          </p:cNvPr>
          <p:cNvSpPr txBox="1"/>
          <p:nvPr/>
        </p:nvSpPr>
        <p:spPr>
          <a:xfrm>
            <a:off x="15235538" y="2863915"/>
            <a:ext cx="636009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4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989880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275</Words>
  <Application>Microsoft Office PowerPoint</Application>
  <PresentationFormat>Personalizado</PresentationFormat>
  <Paragraphs>61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Roboto Bold</vt:lpstr>
      <vt:lpstr>Roboto</vt:lpstr>
      <vt:lpstr>Calibri</vt:lpstr>
      <vt:lpstr>Arial</vt:lpstr>
      <vt:lpstr>Wingdings</vt:lpstr>
      <vt:lpstr>Cambria Math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Oct. 23</dc:title>
  <cp:lastModifiedBy>Miguel de Jesús González Martínez</cp:lastModifiedBy>
  <cp:revision>50</cp:revision>
  <dcterms:created xsi:type="dcterms:W3CDTF">2006-08-16T00:00:00Z</dcterms:created>
  <dcterms:modified xsi:type="dcterms:W3CDTF">2023-10-23T22:41:59Z</dcterms:modified>
  <dc:identifier>DAFxttlODhg</dc:identifier>
</cp:coreProperties>
</file>